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  <p:sldMasterId id="2147483774" r:id="rId2"/>
  </p:sldMasterIdLst>
  <p:notesMasterIdLst>
    <p:notesMasterId r:id="rId39"/>
  </p:notesMasterIdLst>
  <p:sldIdLst>
    <p:sldId id="256" r:id="rId3"/>
    <p:sldId id="257" r:id="rId4"/>
    <p:sldId id="259" r:id="rId5"/>
    <p:sldId id="264" r:id="rId6"/>
    <p:sldId id="265" r:id="rId7"/>
    <p:sldId id="263" r:id="rId8"/>
    <p:sldId id="261" r:id="rId9"/>
    <p:sldId id="267" r:id="rId10"/>
    <p:sldId id="273" r:id="rId11"/>
    <p:sldId id="274" r:id="rId12"/>
    <p:sldId id="275" r:id="rId13"/>
    <p:sldId id="266" r:id="rId14"/>
    <p:sldId id="269" r:id="rId15"/>
    <p:sldId id="270" r:id="rId16"/>
    <p:sldId id="271" r:id="rId17"/>
    <p:sldId id="281" r:id="rId18"/>
    <p:sldId id="282" r:id="rId19"/>
    <p:sldId id="283" r:id="rId20"/>
    <p:sldId id="284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76" r:id="rId30"/>
    <p:sldId id="279" r:id="rId31"/>
    <p:sldId id="295" r:id="rId32"/>
    <p:sldId id="297" r:id="rId33"/>
    <p:sldId id="296" r:id="rId34"/>
    <p:sldId id="298" r:id="rId35"/>
    <p:sldId id="299" r:id="rId36"/>
    <p:sldId id="300" r:id="rId37"/>
    <p:sldId id="30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achy" initials="P" lastIdx="1" clrIdx="0">
    <p:extLst>
      <p:ext uri="{19B8F6BF-5375-455C-9EA6-DF929625EA0E}">
        <p15:presenceInfo xmlns:p15="http://schemas.microsoft.com/office/powerpoint/2012/main" userId="Peach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1" autoAdjust="0"/>
    <p:restoredTop sz="87085" autoAdjust="0"/>
  </p:normalViewPr>
  <p:slideViewPr>
    <p:cSldViewPr snapToGrid="0">
      <p:cViewPr>
        <p:scale>
          <a:sx n="66" d="100"/>
          <a:sy n="66" d="100"/>
        </p:scale>
        <p:origin x="1530" y="-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80DA4-B986-4FC7-98AD-97CF86AAC8D6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26595-F561-4606-A57F-CCA58DA1E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7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คือการท าพีระมิดรูปภาพ 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Pyramid)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รูปแบบหนึ่งโดยการพิจารณารูปภาพที่ขนาดต่างๆด้วย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Steerable Pyramid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นั้น เป็นการแยกรูปภาพแบบหลายแกน(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multi-orientation image decomposition)</a:t>
            </a:r>
          </a:p>
          <a:p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เพื่อการประมวลผลส าหรับการประมวลผลภาพ 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Processing)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และวิสัยทัศน์คอมพิวเตอร์ 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Vision)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การท างานนั้นได้รับการพัฒนามาจากการแยกสัญญาณโดยวิธีการเปลี่ยนให้เป็นการแกว่งสั้นๆ </a:t>
            </a:r>
          </a:p>
          <a:p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 Decomposition)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โดย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Steerable Pyramid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มีการพัฒนาโดยสามารถท าการค านวณในแนวทแยง</a:t>
            </a:r>
          </a:p>
          <a:p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ได้ด้วย เนื่องจาก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Wavelet Decomposition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สามารถท าการค านวณได้เพียงแนวตั้งและแนวนอน จึงได้รับ</a:t>
            </a:r>
          </a:p>
          <a:p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ความนิยมมากกว่า และการท างานพื้นฐานของ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Steerable Pyramid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นั้นคือการท าอนุพันธ์ทิศทางล าดับที่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(Kth-order Directional Derivative)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และการท างานของ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Steerable Pyramid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นั้นสามารถอธิบายได้ด้วย</a:t>
            </a:r>
          </a:p>
          <a:p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การแยก(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Decomposition) 2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ส่วน ดังนี้</a:t>
            </a:r>
          </a:p>
          <a:p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5.1. การแยกเชิงมุม 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 Decomposition)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เป็นการแยกเชิงมุมโดยสามารถก าหนดค าสั่งอนุพันธ์</a:t>
            </a:r>
          </a:p>
          <a:p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ที่ต้องการได้ เพื่อก าหนดทิศทางของอนุพันธ์ในโดเมนเชิงพื้นที่ 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Spatial Domain)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ให้สามารถ</a:t>
            </a:r>
          </a:p>
          <a:p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ด าเนินการตามฟังก์ชั่นเชิงเส้น 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 Function)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ในโดเมน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Fourier (Fourier Domain)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5.2.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การแยกเชิงรัศมี 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Radial Decomposition) </a:t>
            </a:r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นั้นประกอบไปด้วย ฟังก์ชั่นรัศมี 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Radial Function)</a:t>
            </a:r>
          </a:p>
          <a:p>
            <a:r>
              <a:rPr lang="th-TH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ซึ่งเป็นข้อบังคับในการสร้างการแยกเวียนเกิด(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Decomposition Recursively)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3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85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49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7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9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ทั้งนี้ ดิสเพลย์เซิร์ซ ซึ่งเป็นบริษัทวิจัยระบุว่ามูลค่าตลาดหน้าจอแบบ 3 มิติทั่วโลก (รวมทีวี และจอมอนิเตอร์) จะมีการเติบโตจาก 902 ล้านดอลลาร์ หรือประมาณ 29,000 ล้านบาท ในปี 2551 เป็น 22,000 ล้านดอลลาร์ หรือประมาณ 704,000 ล้านบาท ในปี 2561 ทั้งนี้ ถ้านับเฉพาะทีวี 3 มิติ จะมีมูลค่า 17,000 ล้านดอลลาร์ หรือ 544,000 ล้านบาท โดยในปีที่ผ่านมาปริมาณความต้องการทีวี 3 มิติอยู่ที่ 200,000 เครื่อง ทว่าในอีก 8 ปีข้างหน้าคาดว่าปริมาณความต้องการทั่วโลกจะเพิ่มเป็น 64 ล้านเครื่อง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7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9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2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95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53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D:: ensuring that clock edges arrive at internal flip-flops in synchronism with clock edges arriving at the input.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07A2-8F74-447E-A390-1EFA702B5E9F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081A-F10F-4102-B2AF-D3F76334B927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C7B5-1CFA-4D2A-8E86-8E19B2C0BED1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AB632B79-D694-4758-82D1-B0BAC1018346}" type="datetime1">
              <a:rPr lang="en-US" smtClean="0"/>
              <a:t>11/12/2015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716F8-FDDF-4EF3-A8C0-5AD8163FD51B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C4A8-7005-424D-83C1-83789D920EEF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6C8F-A1AE-48D5-B42E-E2D6AFE81D63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4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808E-7809-44B1-B095-5B40C67CF8B0}" type="datetime1">
              <a:rPr lang="en-US" smtClean="0"/>
              <a:t>11/12/2015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3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CF55-8C33-471A-B99F-65833961DF15}" type="datetime1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0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9D86-8750-4A53-911D-AFE924475DCC}" type="datetime1">
              <a:rPr lang="en-US" smtClean="0"/>
              <a:t>11/12/2015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AB8D-4EEA-4F1E-80D6-D8D1E0615BC2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1C7BB-E7D3-4BB3-BA88-C12BC6D194D2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C898CD52-C2A2-4EF9-BACA-C511AD4452F2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0896-09A4-47B3-9305-3B406B0C3275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3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7984-D00E-4305-A94B-74B8BEE5823F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09F-75E0-4B2B-9763-419C6BA42254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EE65-6C1D-47AC-8C4A-C1A69FB1A1C1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2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7476B-0B49-4CEC-BB95-4975F316EA6B}" type="datetime1">
              <a:rPr lang="en-US" smtClean="0"/>
              <a:t>11/12/2015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3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090C0-D3AC-4CC2-9211-A78CA84EB949}" type="datetime1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65B8-4481-464A-93CF-5AEDFB61D0DA}" type="datetime1">
              <a:rPr lang="en-US" smtClean="0"/>
              <a:t>11/12/2015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1ADE-64B2-4448-9B51-B23D8318C325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FF63-5623-4F0B-8852-3A5735B52588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B4121BC-BAAD-4288-8795-93052C4D26AF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84F735C4-31AF-46E2-B153-B499E3B51FBC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0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123" y="501375"/>
            <a:ext cx="8281115" cy="3566160"/>
          </a:xfrm>
        </p:spPr>
        <p:txBody>
          <a:bodyPr>
            <a:noAutofit/>
          </a:bodyPr>
          <a:lstStyle/>
          <a:p>
            <a:pPr algn="ctr"/>
            <a:r>
              <a:rPr lang="th-TH" sz="4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อุปกรณ์เชิงตรรกะแบบโปรแกรมได้เพื่อการสร้างมุมมองเพิ่มเติมสำหรับจอภาพในการแสดงมุมมองสามมิติแบบหลายมุมมอง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นำเสนอแบบเสนอโครงงานทางวิศวกรรมคอมพิวเตอร์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0933" y="4207012"/>
            <a:ext cx="7543800" cy="1143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ภากร มัทนพจนารถ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อาจารย์ที่ปรึกษาโครงงาน อาจารย์ ดร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พิชญะ สิทธีอมร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>
              <a:lnSpc>
                <a:spcPct val="100000"/>
              </a:lnSpc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วิชาโครงงานวิศวกรรมคอมพิวเตอร์ ภาควิชาวิศวกรรมคอมพิวเตอร์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คณะวิศวกรรมศาสตร์ จุฬาลงกรณ์มหาวิทยาลัย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ภาคการศึกษาต้น ปีการศึกษา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2558</a:t>
            </a:r>
            <a:endParaRPr lang="th-TH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7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7" y="309033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en-US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Anaglyph </a:t>
            </a:r>
            <a:r>
              <a:rPr lang="en-US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3D</a:t>
            </a:r>
            <a:endParaRPr lang="en-US" sz="6000" dirty="0"/>
          </a:p>
        </p:txBody>
      </p:sp>
      <p:pic>
        <p:nvPicPr>
          <p:cNvPr id="5122" name="Picture 2" descr="http://www.techblog.in.th/wp-content/uploads/2010/02/3d-image-cheatsheet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2" b="67285"/>
          <a:stretch/>
        </p:blipFill>
        <p:spPr bwMode="auto">
          <a:xfrm>
            <a:off x="1376564" y="1601469"/>
            <a:ext cx="6312285" cy="537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73675" y="2786231"/>
            <a:ext cx="1815174" cy="69924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12427" y="3937261"/>
            <a:ext cx="2988833" cy="5701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03293" y="6287806"/>
            <a:ext cx="2988833" cy="5701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6564" y="2382052"/>
            <a:ext cx="1927825" cy="5701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8334" y="2224778"/>
            <a:ext cx="3522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ภาพสองภาพ ถูกฉายลงบนจอ </a:t>
            </a:r>
          </a:p>
          <a:p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โดยแต่ละภาพนั้นสำหรับคนละตา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6843" y="2541381"/>
            <a:ext cx="3127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ภาพทั้งสองนั้นนั้นมีมุมมองที่</a:t>
            </a:r>
          </a:p>
          <a:p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แตกต่างกัน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9391" y="3592584"/>
            <a:ext cx="45752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เมื่อภาพนั้นมากระทบที่แว่นตา เลนท์แต่ละ</a:t>
            </a:r>
          </a:p>
          <a:p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ข้างจะทำการบล็อคภาพที่แตกต่างกัน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467" y="5883149"/>
            <a:ext cx="47323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ภาพที่เห็นนั้นจะแตกต่างกัน และสมองจะ</a:t>
            </a:r>
          </a:p>
          <a:p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ทำการรวมสองมุมมองนี้และทำให้สื่อสามมิติขึ้น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91569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41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206" y="-183565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en-US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Linear Polarization 3D</a:t>
            </a:r>
          </a:p>
        </p:txBody>
      </p:sp>
      <p:pic>
        <p:nvPicPr>
          <p:cNvPr id="6146" name="Picture 2" descr="http://www.techblog.in.th/wp-content/uploads/2010/02/3d-image-cheatshee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41" b="38266"/>
          <a:stretch/>
        </p:blipFill>
        <p:spPr bwMode="auto">
          <a:xfrm>
            <a:off x="1098802" y="1036850"/>
            <a:ext cx="6882101" cy="59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86609" y="1977237"/>
            <a:ext cx="1966473" cy="7982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6854" y="1896813"/>
            <a:ext cx="2039984" cy="79823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06071" y="3516345"/>
            <a:ext cx="3207572" cy="5823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282823" y="6153762"/>
            <a:ext cx="3207572" cy="5823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64294" y="1964954"/>
            <a:ext cx="3522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ภาพสองภาพ ถูกฉายลงบนจอ 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86609" y="1799033"/>
            <a:ext cx="31277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2.</a:t>
            </a:r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ภาพทั้งสองนั้นนั้นมีมุมมองที่</a:t>
            </a:r>
          </a:p>
          <a:p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แตกต่างกัน แต่ละภาพนั้นมี</a:t>
            </a:r>
          </a:p>
          <a:p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ทิศทางของคลื่นที่แตกต่างกัน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420067"/>
            <a:ext cx="52597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3.</a:t>
            </a:r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เมื่อภาพนั้นมากระทบที่แว่นตา เลนท์แต่ละ</a:t>
            </a:r>
          </a:p>
          <a:p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ข้างจะทำกรองเพื่อให้ผ่านได้เฉพาะคลื่นคนละทิศทาง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6939" y="5876513"/>
            <a:ext cx="4730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4. </a:t>
            </a:r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ภาพที่เห็นนั้นจะแตกต่างกัน และสมองจะ</a:t>
            </a:r>
          </a:p>
          <a:p>
            <a:r>
              <a:rPr lang="th-TH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ทำการรวมสองมุมมองนี้และทำให้สื่อสามมิติขึ้น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99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rowthree.com/wp-content/uploads/2012/04/3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4"/>
          <a:stretch/>
        </p:blipFill>
        <p:spPr bwMode="auto">
          <a:xfrm>
            <a:off x="-393700" y="0"/>
            <a:ext cx="103228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319" y="194733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5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ข้อจำกัดในการรับชมสื่อสามมิติในปัจจุบัน</a:t>
            </a:r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318" y="2018793"/>
            <a:ext cx="8562181" cy="37661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600" dirty="0" smtClean="0">
                <a:solidFill>
                  <a:schemeClr val="bg1"/>
                </a:solidFill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ต้องมีอุปกรณ์ที่ช่วยในการรับชมเท่ากับจำนวนคนที่รับชม</a:t>
            </a:r>
          </a:p>
          <a:p>
            <a:pPr marL="514350" indent="-514350">
              <a:buFont typeface="+mj-lt"/>
              <a:buAutoNum type="arabicPeriod"/>
            </a:pPr>
            <a:endParaRPr lang="th-TH" sz="3600" dirty="0" smtClean="0">
              <a:solidFill>
                <a:schemeClr val="bg1"/>
              </a:solidFill>
              <a:effectLst>
                <a:glow rad="101600">
                  <a:srgbClr val="00B0F0">
                    <a:alpha val="60000"/>
                  </a:srgbClr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600" dirty="0" smtClean="0">
                <a:solidFill>
                  <a:schemeClr val="bg1"/>
                </a:solidFill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ภาพที่ได้นั้น มีเพียงสองมุมมอง เนื่องจากสื่อสามมิตินั้น สร้างด้วยภาพเพียงสองภาพที่มีมุมมองแตกต่างกันเท่านั้น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58939" y="5626823"/>
            <a:ext cx="2194560" cy="1397039"/>
          </a:xfrm>
        </p:spPr>
        <p:txBody>
          <a:bodyPr/>
          <a:lstStyle/>
          <a:p>
            <a:r>
              <a:rPr lang="en-US" sz="5400" dirty="0" smtClean="0">
                <a:solidFill>
                  <a:schemeClr val="bg1">
                    <a:alpha val="20000"/>
                  </a:schemeClr>
                </a:solidFill>
              </a:rPr>
              <a:t>10</a:t>
            </a:r>
            <a:endParaRPr lang="en-US" sz="5400" dirty="0">
              <a:solidFill>
                <a:schemeClr val="bg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 smtClean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</a:p>
          <a:p>
            <a:pPr marL="0" indent="0">
              <a:lnSpc>
                <a:spcPct val="150000"/>
              </a:lnSpc>
              <a:buNone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9421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83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21733"/>
            <a:ext cx="8079581" cy="1658198"/>
          </a:xfrm>
        </p:spPr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919" y="2540091"/>
            <a:ext cx="8065294" cy="3766185"/>
          </a:xfrm>
        </p:spPr>
        <p:txBody>
          <a:bodyPr>
            <a:normAutofit/>
          </a:bodyPr>
          <a:lstStyle/>
          <a:p>
            <a:pPr algn="ctr"/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เพื่อพัฒนา </a:t>
            </a:r>
            <a:r>
              <a:rPr lang="th-TH" sz="40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สำหรับการสร้าง </a:t>
            </a:r>
            <a:r>
              <a:rPr lang="th-TH" sz="40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มุมมองเพิ่มเติม </a:t>
            </a:r>
          </a:p>
          <a:p>
            <a:pPr algn="ctr"/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</a:t>
            </a:r>
            <a:r>
              <a:rPr lang="en-US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สื่อสามมิติแบบหลายมุมมอง </a:t>
            </a:r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ที่สามารถทำงานบน</a:t>
            </a:r>
          </a:p>
          <a:p>
            <a:pPr algn="ctr"/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หน้าจอที่รองรับ และไม่จำเป็นต้องใช้แว่นในการรับชม</a:t>
            </a:r>
            <a:r>
              <a:rPr lang="th-TH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1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เป้าหมาย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2005331"/>
            <a:ext cx="8370094" cy="127126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นั้นสามารถสร้างได้โดยใช้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อุปกรณ์ตรรกะแบบโปรแกรม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(FPFA)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และสามารถทำงานได้อย่างมีประสิทธิภาพ</a:t>
            </a:r>
            <a:endParaRPr lang="th-TH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7206" y="3010238"/>
            <a:ext cx="77350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สามารถทำการคำนวณข้อมูลขาเข้าซึ่งเป็นมุมมองสามมิติและได้ข้อมูลขาออกเป็น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มุมมองสามมิติแบบหลาย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2919" y="4087456"/>
            <a:ext cx="77350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สามารถทำงานได้ในเวลา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เสมือนทันที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(Almost Real Time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205" y="5075535"/>
            <a:ext cx="77208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มีการประยุกต์ใช้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การจัดตารางกระบวนการ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(Process Scheduling)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เพื่อออกแบบสถาปัตยกรรมให้สามารถทำงานได้โดยทรัพยากรที่จำกัด</a:t>
            </a:r>
            <a:endParaRPr lang="en-US" sz="3200" dirty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13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704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6720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14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451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969" y="205739"/>
            <a:ext cx="11065352" cy="82990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7" y="385233"/>
            <a:ext cx="8079581" cy="1658198"/>
          </a:xfrm>
        </p:spPr>
        <p:txBody>
          <a:bodyPr>
            <a:noAutofit/>
          </a:bodyPr>
          <a:lstStyle/>
          <a:p>
            <a:r>
              <a:rPr lang="th-TH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</a:t>
            </a:r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3571" y="5012482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1: Application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3171" y="5012482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Programed FPGA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6541193" y="5460961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7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" t="19969" r="49159" b="25120"/>
          <a:stretch/>
        </p:blipFill>
        <p:spPr>
          <a:xfrm>
            <a:off x="1961605" y="-29030"/>
            <a:ext cx="6846570" cy="6676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โปรแกรมประยุกต์ </a:t>
            </a:r>
            <a:r>
              <a:rPr lang="en-US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(Application)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167" y="3864358"/>
            <a:ext cx="5596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คุณลักษณะของโปรแกรมประยุกต์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1" t="40053" r="56021" b="46975"/>
          <a:stretch/>
        </p:blipFill>
        <p:spPr>
          <a:xfrm>
            <a:off x="4994909" y="2364666"/>
            <a:ext cx="2720341" cy="157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5" r="62046" b="46501"/>
          <a:stretch/>
        </p:blipFill>
        <p:spPr>
          <a:xfrm>
            <a:off x="502488" y="3157629"/>
            <a:ext cx="6257860" cy="863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t="41017" r="73334" b="54673"/>
          <a:stretch/>
        </p:blipFill>
        <p:spPr>
          <a:xfrm>
            <a:off x="1988455" y="2496457"/>
            <a:ext cx="2854778" cy="5225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4431" y="4511482"/>
            <a:ext cx="36054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การจัดการข้อมูลขาเข้า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0254" y="5208726"/>
            <a:ext cx="5483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การจัดการการเข้าถึง</a:t>
            </a:r>
            <a:r>
              <a:rPr lang="th-TH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</a:t>
            </a:r>
            <a:r>
              <a:rPr lang="th-TH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ำ</a:t>
            </a:r>
            <a:r>
              <a:rPr lang="th-TH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โดยตรง 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444431" y="5947116"/>
            <a:ext cx="37128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การจัดการข้อมูล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ขาออก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28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" t="19969" r="49159" b="25120"/>
          <a:stretch/>
        </p:blipFill>
        <p:spPr>
          <a:xfrm>
            <a:off x="1961605" y="-29028"/>
            <a:ext cx="6846570" cy="667699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โปรแกรมประยุกต์ </a:t>
            </a:r>
            <a:r>
              <a:rPr lang="en-US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(Application)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170" name="Picture 2" descr="http://www.brandsoftheworld.com/sites/default/files/styles/logo-thumbnail/public/042014/c_0.png?itok=NGrw5nRV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86" y="1717668"/>
            <a:ext cx="1857375" cy="18573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54166" y="2143778"/>
            <a:ext cx="3461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ที่ใช้ในการสร้าง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 , C++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4166" y="4617059"/>
            <a:ext cx="5596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สำหรับสร้างโปรแกรมประยุกต์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Xilinx Software Development Kit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058" y="4164935"/>
            <a:ext cx="3155232" cy="1893139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17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588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275" y="333950"/>
            <a:ext cx="8281115" cy="356616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FPGA Implementation of View Expansion for </a:t>
            </a:r>
            <a:r>
              <a:rPr lang="en-US" sz="5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Automultiscopic</a:t>
            </a:r>
            <a:r>
              <a:rPr lang="en-US" sz="5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3D Displays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Proposal Presentation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0933" y="4207012"/>
            <a:ext cx="7543800" cy="1143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ภากร มัทนพจนารถ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อาจารย์ที่ปรึกษาโครงงาน อาจารย์ ดร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พิชญะ สิทธีอมร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>
              <a:lnSpc>
                <a:spcPct val="100000"/>
              </a:lnSpc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วิชาโครงงานวิศวกรรมคอมพิวเตอร์ ภาควิชาวิศวกรรมคอมพิวเตอร์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คณะวิศวกรรมศาสตร์ จุฬาลงกรณ์มหาวิทยาลัย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ภาคการศึกษาต้น ปีการศึกษา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2558</a:t>
            </a:r>
            <a:endParaRPr lang="th-TH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9525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โปรแกรมบนอุปกรณ์ตรรกะแบบโปรแกรมได้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653" y="1701005"/>
            <a:ext cx="5596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ขั้นตอนการทำงานของอุปกรณ์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8392" y="2349786"/>
            <a:ext cx="54761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การแปลงมุมมองสามมิติเป็นคลื่นช่วงเล็ก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6524" y="4713560"/>
            <a:ext cx="5483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การประมาณความลึกต่อหนึ่งคลื่นช่วงเล็ก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328317" y="5627802"/>
            <a:ext cx="4496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การสร้างมุมมองเพิ่มเติมขึ้นใหม่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41460" r="35064" b="26637"/>
          <a:stretch/>
        </p:blipFill>
        <p:spPr>
          <a:xfrm>
            <a:off x="956531" y="2946913"/>
            <a:ext cx="4892725" cy="1640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1" t="40204" r="5495" b="29894"/>
          <a:stretch/>
        </p:blipFill>
        <p:spPr>
          <a:xfrm>
            <a:off x="5788141" y="2868393"/>
            <a:ext cx="2784359" cy="16256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18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682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5" t="22838" r="19048" b="22135"/>
          <a:stretch/>
        </p:blipFill>
        <p:spPr>
          <a:xfrm>
            <a:off x="3018971" y="479518"/>
            <a:ext cx="5791201" cy="6752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โปรแกรมบนอุปกรณ์ตรรกะแบบโปรแกรมได้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553" y="1531592"/>
            <a:ext cx="79303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การเชื่อมต่อ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ข้อมูลขาเข้าและส่งข้อมูลขาออกด้วย สายสื่อประสมความคมชัดสูง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High-Definition Multimedia Interface :HDMI)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1252" r="31394"/>
          <a:stretch/>
        </p:blipFill>
        <p:spPr>
          <a:xfrm>
            <a:off x="2989944" y="2608810"/>
            <a:ext cx="1712686" cy="1524132"/>
          </a:xfrm>
          <a:prstGeom prst="rect">
            <a:avLst/>
          </a:prstGeom>
        </p:spPr>
      </p:pic>
      <p:pic>
        <p:nvPicPr>
          <p:cNvPr id="8194" name="Picture 2" descr="http://www.grandforcemktg.tk/images/Monitor%20Cables/hdmi-cable-mesh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67" y="2670981"/>
            <a:ext cx="1632503" cy="129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7553" y="4195113"/>
            <a:ext cx="4616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สำหรับสร้างโปรแกรมประยุกต์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Vivado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Design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Suite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Webpack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Edition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196" name="Picture 4" descr="https://www.doulos.com/images/logos/vivado_logo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" t="4186" r="-450" b="4140"/>
          <a:stretch/>
        </p:blipFill>
        <p:spPr bwMode="auto">
          <a:xfrm>
            <a:off x="5212688" y="4151571"/>
            <a:ext cx="3222634" cy="9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8780" y="5909096"/>
            <a:ext cx="40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ที่ใช้ในการสร้าง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Verilog HDL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266" name="Picture 2" descr="https://images.tandf.co.uk/common/jackets/amazon/978142005/978142005154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4" b="64102"/>
          <a:stretch/>
        </p:blipFill>
        <p:spPr bwMode="auto">
          <a:xfrm>
            <a:off x="5337983" y="5377716"/>
            <a:ext cx="2843462" cy="12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21</a:t>
            </a:fld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6786970" y="5399440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19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33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8393" y="5299127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061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57" y="1967993"/>
            <a:ext cx="8548913" cy="376618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การเข้าถึงหน่วยความจำโดยตรง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(Direct Memory Access :DMA)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อุปกรณ์ตรรกะแบบโปรแกรมได้ </a:t>
            </a:r>
            <a:r>
              <a:rPr lang="en-US" sz="3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(Field Programmable Gate Array: FPGA</a:t>
            </a:r>
            <a:r>
              <a:rPr lang="en-US" sz="3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การจัดตารางของกระบวนการ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(Process Scheduling)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Steerable Pyramid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77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th-TH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การเข้าถึงหน่วยความจำโดยตรง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http://www.electronics.dit.ie/staff/tscarff/DMA/dma_li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" y="1718851"/>
            <a:ext cx="8010525" cy="431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892800" y="35815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Oval 6"/>
          <p:cNvSpPr/>
          <p:nvPr/>
        </p:nvSpPr>
        <p:spPr>
          <a:xfrm>
            <a:off x="507206" y="40641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300" y="40641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34200" y="2526752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892800" y="2732383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3914378" y="4324524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52578" y="3687435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507206" y="4432648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30300" y="4432648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6541193" y="5460961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22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93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r" rtl="0">
              <a:lnSpc>
                <a:spcPct val="90000"/>
              </a:lnSpc>
              <a:spcBef>
                <a:spcPct val="0"/>
              </a:spcBef>
            </a:pPr>
            <a:r>
              <a:rPr lang="th-TH" sz="60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อุปกรณ์ตรรกะแบบโปรแกรมได้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13314" name="Picture 2" descr="http://img.hw.cz/n/Nebojte-se-FPGA/xc2s-blk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09" y="1771064"/>
            <a:ext cx="5093891" cy="42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156200" y="25020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Oval 4"/>
          <p:cNvSpPr/>
          <p:nvPr/>
        </p:nvSpPr>
        <p:spPr>
          <a:xfrm>
            <a:off x="6197600" y="25020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1395809" y="5636160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23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93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461433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การจัดตารางของกระบวนการ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1929893"/>
            <a:ext cx="8065294" cy="37661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การทำงานแบบ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Multiple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ycle</a:t>
            </a:r>
            <a:endParaRPr lang="th-TH" sz="32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การทำงานแบบ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Pipeline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สถาปัตยกรรมแบบใหม่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เพื่อให้รองรับกับการทำงานบนอุปกรณ์ตรรกกะแบบโปรแกรมได้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033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6000" dirty="0"/>
              <a:t>Steerable </a:t>
            </a:r>
            <a:r>
              <a:rPr lang="en-US" sz="6000" dirty="0" smtClean="0"/>
              <a:t>Pyramid</a:t>
            </a:r>
            <a:endParaRPr lang="en-US" sz="6000" dirty="0"/>
          </a:p>
        </p:txBody>
      </p:sp>
      <p:pic>
        <p:nvPicPr>
          <p:cNvPr id="1026" name="Picture 2" descr="http://i1.rgstatic.net/figure/260371954_fig2_Steerable-Pyramid-Transform-(K--4-and-J--3)-on-R-component-of-a-cropped-original-color/TSWJ2014-628494.00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87" y="1664334"/>
            <a:ext cx="7004844" cy="478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25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6164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วิธีการ</a:t>
            </a:r>
            <a:endParaRPr lang="th-TH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 smtClean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</a:t>
            </a: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เชิงการทำงานของโปรแกรม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93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26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74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ขอบเขตเชิงการทำงานของอุปกรณ์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1993393"/>
            <a:ext cx="8248174" cy="1111275"/>
          </a:xfrm>
        </p:spPr>
        <p:txBody>
          <a:bodyPr>
            <a:normAutofit/>
          </a:bodyPr>
          <a:lstStyle/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สามารถรับข้อมูลขาเข้าและส่งข้อมูลขาออกด้วย 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สายสื่อประสมความคมชัดสูง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(High-Definition Multimedia Interface :HDMI)</a:t>
            </a:r>
            <a:endParaRPr lang="th-TH" sz="32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32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7206" y="3876485"/>
            <a:ext cx="82481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สามารถทำงานโดยใช้งาน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การเข้าถึงหน่วยความจำโดยตรง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7206" y="4811106"/>
            <a:ext cx="82481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มีการออกแบบ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สถาปัตยกรรม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เพื่อให้อุปกรณ์สามารถทำงานได้โดยมีทรัพยากรจำกัดและได้รับ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การจัดการกระบวนการ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919" y="3104668"/>
            <a:ext cx="6550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ทำงานบน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อุปกรณ์ตรรกะแบบโปรแกรมได้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27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79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123" y="540012"/>
            <a:ext cx="8281115" cy="356616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FPGA Implementation of View Expansion for </a:t>
            </a:r>
            <a:r>
              <a:rPr lang="en-US" sz="54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Automultiscopic</a:t>
            </a:r>
            <a:r>
              <a:rPr lang="en-US" sz="5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3D Displays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Proposal Presentation</a:t>
            </a:r>
            <a:br>
              <a:rPr lang="en-US" sz="4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0933" y="4207012"/>
            <a:ext cx="7543800" cy="1143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Pakorn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Matanapojanard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Ph.D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Pitchaya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Sitthi-amorn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COMPUTER ENGINEERING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PRE-PROJECT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Faculty of Engineering </a:t>
            </a:r>
            <a:r>
              <a:rPr lang="en-US" sz="2800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Chulalongkorn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University</a:t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November / 2015</a:t>
            </a:r>
            <a:endParaRPr lang="th-TH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7807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วิธีการ</a:t>
            </a:r>
            <a:endParaRPr lang="th-TH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</a:t>
            </a: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เชิงการทำงานของโปรแกรม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8155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28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27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452920"/>
              </p:ext>
            </p:extLst>
          </p:nvPr>
        </p:nvGraphicFramePr>
        <p:xfrm>
          <a:off x="506413" y="1993900"/>
          <a:ext cx="8390844" cy="4624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0988"/>
                <a:gridCol w="1786770"/>
                <a:gridCol w="1897303"/>
                <a:gridCol w="1745783"/>
              </a:tblGrid>
              <a:tr h="749300"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วันเริ่มต้น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วันเสร็จสิ้น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จำนวนวัน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25714">
                <a:tc>
                  <a:txBody>
                    <a:bodyPr/>
                    <a:lstStyle/>
                    <a:p>
                      <a:pPr algn="l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วางแผน	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09/17/15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11/06/15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37วัน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754743">
                <a:tc>
                  <a:txBody>
                    <a:bodyPr/>
                    <a:lstStyle/>
                    <a:p>
                      <a:pPr algn="l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ออกแบบการทำงาน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11/13/15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12/30/15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98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พัฒนาระบบอุปกรณ์	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12/24/15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02/12/16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98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ทดสอบโปรแกรม	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01/19/16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02/25/16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982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15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เขียนบทความทางวิชาการ	</a:t>
                      </a:r>
                      <a:endParaRPr lang="en-US" sz="315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02/26/16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04/01/16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26วัน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426" y="78619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วางแผน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/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: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ออกแบบการทำงาน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5" b="63289"/>
          <a:stretch/>
        </p:blipFill>
        <p:spPr>
          <a:xfrm>
            <a:off x="-92530" y="1533620"/>
            <a:ext cx="9427495" cy="2776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 t="36077" r="13283" b="40504"/>
          <a:stretch/>
        </p:blipFill>
        <p:spPr>
          <a:xfrm>
            <a:off x="68267" y="4411837"/>
            <a:ext cx="9105900" cy="17712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30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041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7" b="26973"/>
          <a:stretch/>
        </p:blipFill>
        <p:spPr>
          <a:xfrm>
            <a:off x="-159657" y="1372174"/>
            <a:ext cx="9377739" cy="55293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633" y="0"/>
            <a:ext cx="8079581" cy="1658198"/>
          </a:xfrm>
        </p:spPr>
        <p:txBody>
          <a:bodyPr/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: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พัฒนาระบบ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 :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ทดสอบระบบ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b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5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เขียนบทความทางวิชาการ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0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วิธีการ</a:t>
            </a:r>
            <a:endParaRPr lang="th-TH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</a:t>
            </a: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เชิงการทำงานของโปรแกรม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0384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32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05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</a:t>
            </a:r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ศึกษาเครื่องมือและอุปกรณ์ต่างๆที่เกี่ยวข้องกับการพัฒนา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ศึกษาบทความทางวิชาการ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ติดตั้งและศึกษาวิธีการใช้งานโปรแกรม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Vivado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Design Suite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Webpack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Edition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Xilinx Software Development Kit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ศึกษาโครงสร้างและทดลองใช้งาน การเข้าถึงหน่วยความจำโดยตรง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(Direct Memory Access)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33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004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7" y="5909735"/>
            <a:ext cx="8085582" cy="61328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THANK YOU</a:t>
            </a:r>
            <a:endParaRPr lang="en-US" sz="8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2902" y="1342037"/>
            <a:ext cx="45336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/ A</a:t>
            </a:r>
            <a:endParaRPr lang="en-US" sz="16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99022" y="5824498"/>
            <a:ext cx="2194560" cy="1397039"/>
          </a:xfrm>
        </p:spPr>
        <p:txBody>
          <a:bodyPr/>
          <a:lstStyle/>
          <a:p>
            <a:fld id="{1FD08B2B-8935-4C19-810A-E72A39FEB25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2" y="540817"/>
            <a:ext cx="7702596" cy="6000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21972" y="1652687"/>
            <a:ext cx="4535488" cy="43402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มโนทัศน์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465145" y="1652732"/>
            <a:ext cx="4681277" cy="434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th-TH" sz="40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40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: </a:t>
            </a:r>
            <a:r>
              <a:rPr lang="th-TH" sz="40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</a:t>
            </a:r>
            <a:endParaRPr lang="th-TH" sz="40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th-TH" sz="32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ขอบเขตเชิงการทำงานของโปรแกรม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8077" y="5568630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768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 smtClean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</a:t>
            </a: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เกี่ยวข้อง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45878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664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34982">
            <a:off x="1371600" y="1037699"/>
            <a:ext cx="7144940" cy="5841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69" y="111827"/>
            <a:ext cx="8079581" cy="165819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</a:t>
            </a:r>
            <a:r>
              <a:rPr lang="th-TH" sz="66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</a:t>
            </a:r>
            <a:endParaRPr lang="en-US" sz="66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056" y="2712953"/>
            <a:ext cx="8065294" cy="1590109"/>
          </a:xfr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ปัจจุบัน มูลค่าตลาดของหน้าจอ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มิติ ทั่วโลก นั้นมีการเติบโตจาก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29,000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ล้านบาท ในปี พ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ศ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2551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544,000 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บาทในปี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2558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glow rad="469900">
                  <a:schemeClr val="accent1">
                    <a:satMod val="175000"/>
                    <a:alpha val="68000"/>
                  </a:schemeClr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36326" y="5579025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12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amsung.com/us/2012-smart-blu-ray-player/img/tv-fro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" y="864754"/>
            <a:ext cx="9109026" cy="688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99404" y="-318337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สื่อสามมิติคืออะไร?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721"/>
          <a:stretch/>
        </p:blipFill>
        <p:spPr>
          <a:xfrm>
            <a:off x="383695" y="1715105"/>
            <a:ext cx="3384146" cy="3946046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2"/>
          <a:stretch/>
        </p:blipFill>
        <p:spPr>
          <a:xfrm>
            <a:off x="5361421" y="1467136"/>
            <a:ext cx="3038582" cy="418278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115878" y="5487269"/>
            <a:ext cx="2649019" cy="2062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763714" y="1859797"/>
            <a:ext cx="4127" cy="363259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26351" y="5507150"/>
            <a:ext cx="2528916" cy="1550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6351" y="1875297"/>
            <a:ext cx="4127" cy="363259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739769" y="4182743"/>
            <a:ext cx="879872" cy="130452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63997" y="3103353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ยาว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95537" y="5446842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กว้าง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72452" y="5446842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กว้าง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04399" y="4691435"/>
            <a:ext cx="508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ลึก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6225" y="859633"/>
            <a:ext cx="827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2D</a:t>
            </a:r>
            <a:endParaRPr lang="en-US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07502" y="859634"/>
            <a:ext cx="827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en-US" sz="6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</a:t>
            </a:r>
            <a:endParaRPr lang="en-US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65873" y="5552147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949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53" y="-89002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หลักการทำงานของสื่อสามมิติ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9" t="2690" r="25018" b="84880"/>
          <a:stretch/>
        </p:blipFill>
        <p:spPr>
          <a:xfrm>
            <a:off x="2016490" y="1100707"/>
            <a:ext cx="5123543" cy="41091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7" y="3934136"/>
            <a:ext cx="5999967" cy="4173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823">
            <a:off x="-231782" y="1164214"/>
            <a:ext cx="2794708" cy="18340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904" flipH="1">
            <a:off x="6844334" y="1119823"/>
            <a:ext cx="2567554" cy="18340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979058" y="391508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89515" y="391508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392715" y="391508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603172" y="391508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813630" y="392309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024087" y="392309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227287" y="392309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37744" y="392309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657500" y="392612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67957" y="392612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071157" y="392612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281614" y="392612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92072" y="393413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702529" y="393413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905729" y="393413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116186" y="393413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190878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413128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622222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853093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143503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365753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574847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805718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7397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86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917" y="499532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รูปแบบของสื่อสาม</a:t>
            </a:r>
            <a:r>
              <a:rPr lang="th-TH" sz="60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มิติในปัจจุบัน</a:t>
            </a:r>
            <a:endParaRPr lang="en-US" sz="6000" dirty="0">
              <a:solidFill>
                <a:srgbClr val="00B0F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0" y="2727950"/>
            <a:ext cx="3791508" cy="20737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93"/>
          <a:stretch/>
        </p:blipFill>
        <p:spPr>
          <a:xfrm rot="301585" flipH="1">
            <a:off x="4853575" y="2310727"/>
            <a:ext cx="3609286" cy="26611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7183" y="4801732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Anaglyph 3D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3765" y="4801732"/>
            <a:ext cx="321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Linear Polarization 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3D</a:t>
            </a: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7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182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983</TotalTime>
  <Words>1406</Words>
  <Application>Microsoft Office PowerPoint</Application>
  <PresentationFormat>On-screen Show (4:3)</PresentationFormat>
  <Paragraphs>244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Angsana New</vt:lpstr>
      <vt:lpstr>Arial</vt:lpstr>
      <vt:lpstr>Calibri</vt:lpstr>
      <vt:lpstr>Calibri Light</vt:lpstr>
      <vt:lpstr>Cordia New</vt:lpstr>
      <vt:lpstr>TH SarabunPSK</vt:lpstr>
      <vt:lpstr>Wingdings</vt:lpstr>
      <vt:lpstr>Wingdings 2</vt:lpstr>
      <vt:lpstr>HDOfficeLightV0</vt:lpstr>
      <vt:lpstr>Metropolitan</vt:lpstr>
      <vt:lpstr>การสร้างอุปกรณ์เชิงตรรกะแบบโปรแกรมได้เพื่อการสร้างมุมมองเพิ่มเติมสำหรับจอภาพในการแสดงมุมมองสามมิติแบบหลายมุมมอง  นำเสนอแบบเสนอโครงงานทางวิศวกรรมคอมพิวเตอร์</vt:lpstr>
      <vt:lpstr>FPGA Implementation of View Expansion for Automultiscopic 3D Displays  Proposal Presentation</vt:lpstr>
      <vt:lpstr>FPGA Implementation of View Expansion for Automultiscopic 3D Displays  Proposal Presentation </vt:lpstr>
      <vt:lpstr>Outline</vt:lpstr>
      <vt:lpstr>ส่วนที่ 1 : มโนทัศน์</vt:lpstr>
      <vt:lpstr>ที่มาและความสำคัญของปัญหา</vt:lpstr>
      <vt:lpstr>สื่อสามมิติคืออะไร?</vt:lpstr>
      <vt:lpstr>หลักการทำงานของสื่อสามมิติ</vt:lpstr>
      <vt:lpstr>รูปแบบของสื่อสามมิติในปัจจุบัน</vt:lpstr>
      <vt:lpstr>Anaglyph 3D</vt:lpstr>
      <vt:lpstr>Linear Polarization 3D</vt:lpstr>
      <vt:lpstr>ข้อจำกัดในการรับชมสื่อสามมิติในปัจจุบัน</vt:lpstr>
      <vt:lpstr>ส่วนที่ 1 : มโนทัศน์</vt:lpstr>
      <vt:lpstr>วัตถุประสงค์</vt:lpstr>
      <vt:lpstr>เป้าหมาย</vt:lpstr>
      <vt:lpstr>ส่วนที่ 1 : มโนทัศน์</vt:lpstr>
      <vt:lpstr>แนวคิดในการทำงานของอุปกรณ์</vt:lpstr>
      <vt:lpstr>โปรแกรมประยุกต์ (Application)</vt:lpstr>
      <vt:lpstr>โปรแกรมประยุกต์ (Application)</vt:lpstr>
      <vt:lpstr>โปรแกรมบนอุปกรณ์ตรรกะแบบโปรแกรมได้</vt:lpstr>
      <vt:lpstr>โปรแกรมบนอุปกรณ์ตรรกะแบบโปรแกรมได้</vt:lpstr>
      <vt:lpstr>ส่วนที่ 1 : มโนทัศน์</vt:lpstr>
      <vt:lpstr>ทฤษฎีที่เกี่ยวข้อง</vt:lpstr>
      <vt:lpstr> การเข้าถึงหน่วยความจำโดยตรง</vt:lpstr>
      <vt:lpstr> อุปกรณ์ตรรกะแบบโปรแกรมได้</vt:lpstr>
      <vt:lpstr>การจัดตารางของกระบวนการ</vt:lpstr>
      <vt:lpstr>Steerable Pyramid</vt:lpstr>
      <vt:lpstr>ส่วนที่ 2 : วิธีการ</vt:lpstr>
      <vt:lpstr>ขอบเขตเชิงการทำงานของอุปกรณ์</vt:lpstr>
      <vt:lpstr>ส่วนที่ 2 : วิธีการ</vt:lpstr>
      <vt:lpstr>ขั้นตอนการดำเนินงาน</vt:lpstr>
      <vt:lpstr>ส่วนที่ 1 วางแผน / ส่วนที่ 2 :ออกแบบการทำงาน </vt:lpstr>
      <vt:lpstr>ส่วนที่ 3 :พัฒนาระบบ / ส่วนที่ 4 :ทดสอบระบบ /  ส่วนที่ 5 : เขียนบทความทางวิชาการ </vt:lpstr>
      <vt:lpstr>ส่วนที่ 2 : วิธีการ</vt:lpstr>
      <vt:lpstr>สิ่งที่ได้ดำเนินการไปแล้ว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View Expansion for Automultiscopic 3D Displays  Proposal Presentation</dc:title>
  <dc:creator>Peachy</dc:creator>
  <cp:lastModifiedBy>Peachy</cp:lastModifiedBy>
  <cp:revision>64</cp:revision>
  <dcterms:created xsi:type="dcterms:W3CDTF">2015-11-11T07:05:55Z</dcterms:created>
  <dcterms:modified xsi:type="dcterms:W3CDTF">2015-11-12T07:13:29Z</dcterms:modified>
</cp:coreProperties>
</file>